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One aspect that makes these models so powerful is their ability to recombine concepts to create new things. 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For example, given a new text input ‘a cup of cat’, DALLE-2 can generate an image containing both the cup and cat. This ability, which we call compositionality, is the key force behind the creativity (and originality) of such models. 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%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first show the caption, and then show the image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a cup of coffee, a cat, a cup of cat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emerged sometimes, but this is 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show the caption first, and then show the image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t>show multiple images and this are not cherry picked</a:t>
            </a:r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spcBef>
                <a:spcPts val="1200"/>
              </a:spcBef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DE_val_00000807_seg.png" descr="ADE_val_00000807_seg.png"/>
          <p:cNvPicPr>
            <a:picLocks noChangeAspect="1"/>
          </p:cNvPicPr>
          <p:nvPr/>
        </p:nvPicPr>
        <p:blipFill>
          <a:blip r:embed="rId2"/>
          <a:srcRect t="15623" b="16323"/>
          <a:stretch>
            <a:fillRect/>
          </a:stretch>
        </p:blipFill>
        <p:spPr>
          <a:xfrm>
            <a:off x="-302796" y="-171698"/>
            <a:ext cx="24989592" cy="1275477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371600" y="3507329"/>
            <a:ext cx="20828000" cy="178754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altLang="en-US" sz="9600" dirty="0">
                <a:ea typeface="ＭＳ Ｐゴシック" panose="020B0600070205080204" pitchFamily="34" charset="-128"/>
              </a:rPr>
              <a:t>CSCI 4527/6527: Computer Vision </a:t>
            </a:r>
            <a:endParaRPr lang="en-US" dirty="0"/>
          </a:p>
        </p:txBody>
      </p:sp>
      <p:sp>
        <p:nvSpPr>
          <p:cNvPr id="13" name="Section title"/>
          <p:cNvSpPr txBox="1">
            <a:spLocks noGrp="1"/>
          </p:cNvSpPr>
          <p:nvPr>
            <p:ph type="body" sz="quarter" idx="21"/>
          </p:nvPr>
        </p:nvSpPr>
        <p:spPr>
          <a:xfrm>
            <a:off x="3564280" y="5275205"/>
            <a:ext cx="9378364" cy="17875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10000"/>
            </a:lvl1pPr>
          </a:lstStyle>
          <a:p>
            <a:r>
              <a:t>Section title </a:t>
            </a:r>
          </a:p>
        </p:txBody>
      </p:sp>
      <p:sp>
        <p:nvSpPr>
          <p:cNvPr id="14" name="Rectangle"/>
          <p:cNvSpPr/>
          <p:nvPr/>
        </p:nvSpPr>
        <p:spPr>
          <a:xfrm>
            <a:off x="-166217" y="12518712"/>
            <a:ext cx="24716434" cy="12700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6.8300/6.8301 Advances in Computer Vision"/>
          <p:cNvSpPr txBox="1"/>
          <p:nvPr/>
        </p:nvSpPr>
        <p:spPr>
          <a:xfrm>
            <a:off x="13117600" y="12536290"/>
            <a:ext cx="77009" cy="80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</a:defRPr>
            </a:lvl1pPr>
          </a:lstStyle>
          <a:p>
            <a:endParaRPr dirty="0"/>
          </a:p>
        </p:txBody>
      </p:sp>
      <p:sp>
        <p:nvSpPr>
          <p:cNvPr id="19" name="Vincent Sitzmann, Mina Konaković Luković, Bill Freeman"/>
          <p:cNvSpPr txBox="1"/>
          <p:nvPr/>
        </p:nvSpPr>
        <p:spPr>
          <a:xfrm>
            <a:off x="0" y="13153712"/>
            <a:ext cx="13170272" cy="68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600"/>
              </a:spcBef>
              <a:defRPr sz="2400"/>
            </a:lvl1pPr>
          </a:lstStyle>
          <a:p>
            <a:r>
              <a:rPr lang="en-US" dirty="0"/>
              <a:t>Some slides from MIT Course by Vincent </a:t>
            </a:r>
            <a:r>
              <a:rPr lang="en-US" dirty="0" err="1"/>
              <a:t>Sitzmann</a:t>
            </a:r>
            <a:r>
              <a:rPr lang="en-US" dirty="0"/>
              <a:t>, Mina </a:t>
            </a:r>
            <a:r>
              <a:rPr lang="en-US" dirty="0" err="1"/>
              <a:t>Konaković</a:t>
            </a:r>
            <a:r>
              <a:rPr lang="en-US" dirty="0"/>
              <a:t> </a:t>
            </a:r>
            <a:r>
              <a:rPr lang="en-US" dirty="0" err="1"/>
              <a:t>Luković</a:t>
            </a:r>
            <a:r>
              <a:rPr lang="en-US" dirty="0"/>
              <a:t>, Bill Freeman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8057" y="13187772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962400" y="69850"/>
            <a:ext cx="164592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962400" y="69850"/>
            <a:ext cx="164592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2162175"/>
            <a:ext cx="16459200" cy="10090151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3962400" y="180976"/>
            <a:ext cx="16459200" cy="3016251"/>
          </a:xfrm>
          <a:prstGeom prst="rect">
            <a:avLst/>
          </a:prstGeom>
        </p:spPr>
        <p:txBody>
          <a:bodyPr lIns="101600" tIns="101600" rIns="101600" bIns="101600"/>
          <a:lstStyle>
            <a:lvl1pPr indent="39687" algn="ctr" defTabSz="1828800">
              <a:defRPr sz="7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725487" indent="-68580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150937" indent="-65405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563687" indent="-60960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144712" indent="-733425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601913" indent="-733426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80696" y="12490450"/>
            <a:ext cx="611436" cy="597967"/>
          </a:xfrm>
          <a:prstGeom prst="rect">
            <a:avLst/>
          </a:prstGeom>
        </p:spPr>
        <p:txBody>
          <a:bodyPr lIns="101600" tIns="101600" rIns="101600" bIns="101600"/>
          <a:lstStyle>
            <a:lvl1pPr defTabSz="1168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1220406" y="549176"/>
            <a:ext cx="21943220" cy="2286001"/>
          </a:xfrm>
          <a:prstGeom prst="rect">
            <a:avLst/>
          </a:prstGeom>
        </p:spPr>
        <p:txBody>
          <a:bodyPr lIns="108243" tIns="108243" rIns="108243" bIns="108243"/>
          <a:lstStyle>
            <a:lvl1pPr algn="ctr" defTabSz="1524000">
              <a:defRPr sz="10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1220406" y="3201323"/>
            <a:ext cx="21943220" cy="9050240"/>
          </a:xfrm>
          <a:prstGeom prst="rect">
            <a:avLst/>
          </a:prstGeom>
        </p:spPr>
        <p:txBody>
          <a:bodyPr lIns="108243" tIns="108243" rIns="108243" bIns="108243" anchor="t"/>
          <a:lstStyle>
            <a:lvl1pPr marL="757433" indent="-757433" defTabSz="1524000">
              <a:spcBef>
                <a:spcPts val="1800"/>
              </a:spcBef>
              <a:buSzPct val="100000"/>
              <a:defRPr sz="7200">
                <a:latin typeface="Arial"/>
                <a:ea typeface="Arial"/>
                <a:cs typeface="Arial"/>
                <a:sym typeface="Arial"/>
              </a:defRPr>
            </a:lvl1pPr>
            <a:lvl2pPr marL="1373042" indent="-722541" defTabSz="1524000">
              <a:spcBef>
                <a:spcPts val="1800"/>
              </a:spcBef>
              <a:buSzPct val="100000"/>
              <a:buChar char="–"/>
              <a:defRPr sz="7200">
                <a:latin typeface="Arial"/>
                <a:ea typeface="Arial"/>
                <a:cs typeface="Arial"/>
                <a:sym typeface="Arial"/>
              </a:defRPr>
            </a:lvl2pPr>
            <a:lvl3pPr marL="1978107" indent="-678682" defTabSz="1524000">
              <a:spcBef>
                <a:spcPts val="1800"/>
              </a:spcBef>
              <a:buSzPct val="100000"/>
              <a:defRPr sz="7200">
                <a:latin typeface="Arial"/>
                <a:ea typeface="Arial"/>
                <a:cs typeface="Arial"/>
                <a:sym typeface="Arial"/>
              </a:defRPr>
            </a:lvl3pPr>
            <a:lvl4pPr marL="2774042" indent="-824114" defTabSz="1524000">
              <a:spcBef>
                <a:spcPts val="1800"/>
              </a:spcBef>
              <a:buSzPct val="100000"/>
              <a:buChar char="–"/>
              <a:defRPr sz="7200">
                <a:latin typeface="Arial"/>
                <a:ea typeface="Arial"/>
                <a:cs typeface="Arial"/>
                <a:sym typeface="Arial"/>
              </a:defRPr>
            </a:lvl4pPr>
            <a:lvl5pPr marL="3422963" indent="-824114" defTabSz="1524000">
              <a:spcBef>
                <a:spcPts val="1800"/>
              </a:spcBef>
              <a:buSzPct val="100000"/>
              <a:buChar char="»"/>
              <a:defRPr sz="7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510642" y="12490400"/>
            <a:ext cx="652976" cy="635823"/>
          </a:xfrm>
          <a:prstGeom prst="rect">
            <a:avLst/>
          </a:prstGeom>
        </p:spPr>
        <p:txBody>
          <a:bodyPr lIns="108243" tIns="108243" rIns="108243" bIns="108243"/>
          <a:lstStyle>
            <a:lvl1pPr algn="r" defTabSz="2172273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821531">
              <a:defRPr sz="10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5000"/>
            </a:lvl1pPr>
            <a:lvl2pPr marL="0" indent="0" algn="ctr" defTabSz="821531">
              <a:spcBef>
                <a:spcPts val="0"/>
              </a:spcBef>
              <a:buSzTx/>
              <a:buNone/>
              <a:defRPr sz="5000"/>
            </a:lvl2pPr>
            <a:lvl3pPr marL="0" indent="0" algn="ctr" defTabSz="821531">
              <a:spcBef>
                <a:spcPts val="0"/>
              </a:spcBef>
              <a:buSzTx/>
              <a:buNone/>
              <a:defRPr sz="5000"/>
            </a:lvl3pPr>
            <a:lvl4pPr marL="0" indent="0" algn="ctr" defTabSz="821531">
              <a:spcBef>
                <a:spcPts val="0"/>
              </a:spcBef>
              <a:buSzTx/>
              <a:buNone/>
              <a:defRPr sz="5000"/>
            </a:lvl4pPr>
            <a:lvl5pPr marL="0" indent="0" algn="ctr" defTabSz="821531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1828800"/>
          </a:xfrm>
          <a:prstGeom prst="rect">
            <a:avLst/>
          </a:prstGeom>
        </p:spPr>
        <p:txBody>
          <a:bodyPr lIns="76200" tIns="76200" rIns="76200" bIns="76200">
            <a:noAutofit/>
          </a:bodyPr>
          <a:lstStyle>
            <a:lvl1pPr algn="ctr" defTabSz="1828800">
              <a:defRPr sz="8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399"/>
            <a:ext cx="16459200" cy="10515602"/>
          </a:xfrm>
          <a:prstGeom prst="rect">
            <a:avLst/>
          </a:prstGeom>
        </p:spPr>
        <p:txBody>
          <a:bodyPr lIns="76200" tIns="76200" rIns="76200" bIns="76200" anchor="t">
            <a:noAutofit/>
          </a:bodyPr>
          <a:lstStyle>
            <a:lvl1pPr marL="685800" indent="-685800" defTabSz="1828800">
              <a:spcBef>
                <a:spcPts val="1500"/>
              </a:spcBef>
              <a:buClr>
                <a:srgbClr val="000000"/>
              </a:buClr>
              <a:buSzPct val="100000"/>
              <a:defRPr sz="6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1028700" indent="-571500" defTabSz="1828800">
              <a:spcBef>
                <a:spcPts val="1300"/>
              </a:spcBef>
              <a:buClr>
                <a:srgbClr val="000000"/>
              </a:buClr>
              <a:buSzPct val="100000"/>
              <a:buChar char="–"/>
              <a:defRPr sz="5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371600" indent="-457200" defTabSz="1828800">
              <a:spcBef>
                <a:spcPts val="1100"/>
              </a:spcBef>
              <a:buClr>
                <a:srgbClr val="000000"/>
              </a:buClr>
              <a:buSzPct val="100000"/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828800" indent="-457200" defTabSz="1828800">
              <a:spcBef>
                <a:spcPts val="900"/>
              </a:spcBef>
              <a:buClr>
                <a:srgbClr val="000000"/>
              </a:buClr>
              <a:buSzPct val="100000"/>
              <a:buChar char="–"/>
              <a:defRPr sz="4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286000" indent="-457200" defTabSz="1828800">
              <a:spcBef>
                <a:spcPts val="900"/>
              </a:spcBef>
              <a:buClr>
                <a:srgbClr val="000000"/>
              </a:buClr>
              <a:buSzPct val="100000"/>
              <a:buChar char="»"/>
              <a:defRPr sz="4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60964" y="12895783"/>
            <a:ext cx="560636" cy="547167"/>
          </a:xfrm>
          <a:prstGeom prst="rect">
            <a:avLst/>
          </a:prstGeom>
          <a:ln>
            <a:round/>
          </a:ln>
        </p:spPr>
        <p:txBody>
          <a:bodyPr lIns="76200" tIns="76200" rIns="76200" bIns="76200" anchor="b"/>
          <a:lstStyle>
            <a:lvl1pPr algn="r" defTabSz="914400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2923337" y="11103534"/>
            <a:ext cx="18537327" cy="95250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ADE_val_00000807_seg.png" descr="ADE_val_00000807_seg.png"/>
          <p:cNvPicPr>
            <a:picLocks noChangeAspect="1"/>
          </p:cNvPicPr>
          <p:nvPr/>
        </p:nvPicPr>
        <p:blipFill>
          <a:blip r:embed="rId2"/>
          <a:srcRect t="15623" b="16323"/>
          <a:stretch>
            <a:fillRect/>
          </a:stretch>
        </p:blipFill>
        <p:spPr>
          <a:xfrm>
            <a:off x="2980598" y="1680976"/>
            <a:ext cx="18422779" cy="940305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4076700" y="4344996"/>
            <a:ext cx="15621000" cy="1340657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1" name="Section title"/>
          <p:cNvSpPr txBox="1">
            <a:spLocks noGrp="1"/>
          </p:cNvSpPr>
          <p:nvPr>
            <p:ph type="body" sz="quarter" idx="21"/>
          </p:nvPr>
        </p:nvSpPr>
        <p:spPr>
          <a:xfrm>
            <a:off x="5721210" y="5670903"/>
            <a:ext cx="7033773" cy="1340657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10000"/>
            </a:lvl1pPr>
          </a:lstStyle>
          <a:p>
            <a:r>
              <a:t>Section title </a:t>
            </a:r>
          </a:p>
        </p:txBody>
      </p:sp>
      <p:sp>
        <p:nvSpPr>
          <p:cNvPr id="192" name="6.8300/6.8301 Advances in Computer Vision"/>
          <p:cNvSpPr txBox="1"/>
          <p:nvPr/>
        </p:nvSpPr>
        <p:spPr>
          <a:xfrm>
            <a:off x="10408267" y="11106046"/>
            <a:ext cx="8527390" cy="55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</a:defRPr>
            </a:lvl1pPr>
          </a:lstStyle>
          <a:p>
            <a:r>
              <a:t>6.8300/6.8301 Advances in Computer Vision</a:t>
            </a:r>
          </a:p>
        </p:txBody>
      </p:sp>
      <p:sp>
        <p:nvSpPr>
          <p:cNvPr id="193" name="Spring 2023"/>
          <p:cNvSpPr txBox="1"/>
          <p:nvPr/>
        </p:nvSpPr>
        <p:spPr>
          <a:xfrm>
            <a:off x="19298854" y="11152962"/>
            <a:ext cx="2019098" cy="4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4700"/>
              </a:lnSpc>
              <a:defRPr sz="2800" b="0"/>
            </a:lvl1pPr>
          </a:lstStyle>
          <a:p>
            <a:r>
              <a:t>Spring 2023</a:t>
            </a:r>
          </a:p>
        </p:txBody>
      </p:sp>
      <p:sp>
        <p:nvSpPr>
          <p:cNvPr id="194" name="Vincent Sitzmann, Mina Konaković Luković, Bill Freeman"/>
          <p:cNvSpPr txBox="1"/>
          <p:nvPr/>
        </p:nvSpPr>
        <p:spPr>
          <a:xfrm>
            <a:off x="10431360" y="11612220"/>
            <a:ext cx="8312100" cy="43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600"/>
              </a:spcBef>
              <a:defRPr sz="2400"/>
            </a:lvl1pPr>
          </a:lstStyle>
          <a:p>
            <a:r>
              <a:t>Vincent Sitzmann, Mina Konaković Luković, Bill Freeman</a:t>
            </a:r>
          </a:p>
        </p:txBody>
      </p:sp>
      <p:pic>
        <p:nvPicPr>
          <p:cNvPr id="195" name="mit_pe_horiz_large_alpha.png" descr="mit_pe_horiz_large_alpha.png"/>
          <p:cNvPicPr>
            <a:picLocks noChangeAspect="1"/>
          </p:cNvPicPr>
          <p:nvPr/>
        </p:nvPicPr>
        <p:blipFill>
          <a:blip r:embed="rId3"/>
          <a:srcRect r="76207"/>
          <a:stretch>
            <a:fillRect/>
          </a:stretch>
        </p:blipFill>
        <p:spPr>
          <a:xfrm>
            <a:off x="3162300" y="11076389"/>
            <a:ext cx="1219716" cy="102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6" descr="Picture 6"/>
          <p:cNvPicPr>
            <a:picLocks noChangeAspect="1"/>
          </p:cNvPicPr>
          <p:nvPr/>
        </p:nvPicPr>
        <p:blipFill>
          <a:blip r:embed="rId4"/>
          <a:srcRect r="85120"/>
          <a:stretch>
            <a:fillRect/>
          </a:stretch>
        </p:blipFill>
        <p:spPr>
          <a:xfrm>
            <a:off x="4469865" y="11140832"/>
            <a:ext cx="1018192" cy="83939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3318" y="11525250"/>
            <a:ext cx="427839" cy="435659"/>
          </a:xfrm>
          <a:prstGeom prst="rect">
            <a:avLst/>
          </a:prstGeom>
        </p:spPr>
        <p:txBody>
          <a:bodyPr lIns="38100" tIns="38100" rIns="38100" bIns="381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3" name="Rectangle"/>
          <p:cNvSpPr/>
          <p:nvPr/>
        </p:nvSpPr>
        <p:spPr>
          <a:xfrm>
            <a:off x="-108931" y="12518712"/>
            <a:ext cx="24716435" cy="1270001"/>
          </a:xfrm>
          <a:prstGeom prst="rect">
            <a:avLst/>
          </a:prstGeom>
          <a:solidFill>
            <a:srgbClr val="F7FF96">
              <a:alpha val="2870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Jul 6, 2020 - Jul 10, 2020"/>
          <p:cNvSpPr txBox="1"/>
          <p:nvPr/>
        </p:nvSpPr>
        <p:spPr>
          <a:xfrm>
            <a:off x="9998443" y="12645356"/>
            <a:ext cx="45355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Jul 6, 2020 - Jul 10, 2020</a:t>
            </a:r>
          </a:p>
        </p:txBody>
      </p:sp>
      <p:sp>
        <p:nvSpPr>
          <p:cNvPr id="215" name="Phillip Isola &amp; Antonio Torralba"/>
          <p:cNvSpPr txBox="1"/>
          <p:nvPr/>
        </p:nvSpPr>
        <p:spPr>
          <a:xfrm>
            <a:off x="10049358" y="13245591"/>
            <a:ext cx="4619031" cy="104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6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Phillip Isola &amp; Antonio Torralba</a:t>
            </a:r>
          </a:p>
        </p:txBody>
      </p:sp>
      <p:pic>
        <p:nvPicPr>
          <p:cNvPr id="216" name="mit_pe_horiz_large_alpha.png" descr="mit_pe_horiz_large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482519"/>
            <a:ext cx="6835372" cy="136707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Deep Learning for AI and Computer Vision"/>
          <p:cNvSpPr txBox="1"/>
          <p:nvPr/>
        </p:nvSpPr>
        <p:spPr>
          <a:xfrm>
            <a:off x="15941437" y="12898848"/>
            <a:ext cx="8288736" cy="1271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 for AI and Computer Vision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7" tIns="91437" rIns="91437" bIns="91437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17056" y="12835872"/>
            <a:ext cx="504544" cy="483906"/>
          </a:xfrm>
          <a:prstGeom prst="rect">
            <a:avLst/>
          </a:prstGeom>
        </p:spPr>
        <p:txBody>
          <a:bodyPr lIns="91437" tIns="91437" rIns="91437" bIns="91437" anchor="ctr"/>
          <a:lstStyle>
            <a:lvl1pPr algn="r" defTabSz="91438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DE_train_00008204_seg.png"/>
          <p:cNvSpPr>
            <a:spLocks noGrp="1"/>
          </p:cNvSpPr>
          <p:nvPr>
            <p:ph type="pic" sz="half" idx="21"/>
          </p:nvPr>
        </p:nvSpPr>
        <p:spPr>
          <a:xfrm>
            <a:off x="13294825" y="353213"/>
            <a:ext cx="9267312" cy="123564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651000" y="831850"/>
            <a:ext cx="10223500" cy="1391841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1746386" y="507"/>
            <a:ext cx="21005801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463800"/>
            <a:ext cx="21005800" cy="92964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30484" y="12490450"/>
            <a:ext cx="591116" cy="577647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914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1828800">
              <a:defRPr sz="8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30484" y="12490450"/>
            <a:ext cx="591116" cy="577647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914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46386" y="0"/>
            <a:ext cx="2100580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ectur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Lecture 1</a:t>
            </a:r>
          </a:p>
        </p:txBody>
      </p:sp>
      <p:sp>
        <p:nvSpPr>
          <p:cNvPr id="236" name="Introduction to computer vision"/>
          <p:cNvSpPr txBox="1">
            <a:spLocks noGrp="1"/>
          </p:cNvSpPr>
          <p:nvPr>
            <p:ph type="body" idx="21"/>
          </p:nvPr>
        </p:nvSpPr>
        <p:spPr>
          <a:xfrm>
            <a:off x="3218750" y="5275205"/>
            <a:ext cx="17946500" cy="1787541"/>
          </a:xfrm>
          <a:prstGeom prst="rect">
            <a:avLst/>
          </a:prstGeom>
          <a:effectLst>
            <a:outerShdw blurRad="673100" dir="5400000" rotWithShape="0">
              <a:srgbClr val="FFFFFF"/>
            </a:outerShdw>
          </a:effectLst>
        </p:spPr>
        <p:txBody>
          <a:bodyPr/>
          <a:lstStyle/>
          <a:p>
            <a:r>
              <a:t>Introduction to computer vision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To see: perception vs. measurement</a:t>
            </a:r>
          </a:p>
        </p:txBody>
      </p:sp>
      <p:grpSp>
        <p:nvGrpSpPr>
          <p:cNvPr id="306" name="Group 16"/>
          <p:cNvGrpSpPr/>
          <p:nvPr/>
        </p:nvGrpSpPr>
        <p:grpSpPr>
          <a:xfrm>
            <a:off x="10770154" y="4723580"/>
            <a:ext cx="3097689" cy="3602089"/>
            <a:chOff x="0" y="0"/>
            <a:chExt cx="3097687" cy="3602088"/>
          </a:xfrm>
        </p:grpSpPr>
        <p:pic>
          <p:nvPicPr>
            <p:cNvPr id="297" name="Picture 5" descr="Picture 5"/>
            <p:cNvPicPr>
              <a:picLocks noChangeAspect="1"/>
            </p:cNvPicPr>
            <p:nvPr/>
          </p:nvPicPr>
          <p:blipFill>
            <a:blip r:embed="rId2"/>
            <a:srcRect l="42579" t="28998" r="39610" b="59546"/>
            <a:stretch>
              <a:fillRect/>
            </a:stretch>
          </p:blipFill>
          <p:spPr>
            <a:xfrm>
              <a:off x="659161" y="457199"/>
              <a:ext cx="1828918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Picture 5" descr="Picture 5"/>
            <p:cNvPicPr>
              <a:picLocks noChangeAspect="1"/>
            </p:cNvPicPr>
            <p:nvPr/>
          </p:nvPicPr>
          <p:blipFill>
            <a:blip r:embed="rId2"/>
            <a:srcRect l="42580" t="50000" r="41095" b="38544"/>
            <a:stretch>
              <a:fillRect/>
            </a:stretch>
          </p:blipFill>
          <p:spPr>
            <a:xfrm>
              <a:off x="659162" y="2133599"/>
              <a:ext cx="1676508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9" name="Rectangle 8"/>
            <p:cNvSpPr/>
            <p:nvPr/>
          </p:nvSpPr>
          <p:spPr>
            <a:xfrm rot="18560383">
              <a:off x="-102157" y="2140769"/>
              <a:ext cx="1524001" cy="45719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0" name="Rectangle 9"/>
            <p:cNvSpPr/>
            <p:nvPr/>
          </p:nvSpPr>
          <p:spPr>
            <a:xfrm rot="18560383">
              <a:off x="-51356" y="505645"/>
              <a:ext cx="1524001" cy="45719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1" name="Rectangle 10"/>
            <p:cNvSpPr/>
            <p:nvPr/>
          </p:nvSpPr>
          <p:spPr>
            <a:xfrm rot="18560383">
              <a:off x="1675843" y="810445"/>
              <a:ext cx="1524001" cy="45719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2" name="Rectangle 11"/>
            <p:cNvSpPr/>
            <p:nvPr/>
          </p:nvSpPr>
          <p:spPr>
            <a:xfrm rot="18560383">
              <a:off x="1472644" y="2639245"/>
              <a:ext cx="1524001" cy="457199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3" name="Rectangle 12"/>
            <p:cNvSpPr/>
            <p:nvPr/>
          </p:nvSpPr>
          <p:spPr>
            <a:xfrm rot="821726">
              <a:off x="1085295" y="1807395"/>
              <a:ext cx="1523999" cy="45720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4" name="Rectangle 14"/>
            <p:cNvSpPr/>
            <p:nvPr/>
          </p:nvSpPr>
          <p:spPr>
            <a:xfrm rot="821726">
              <a:off x="234394" y="2918645"/>
              <a:ext cx="1523999" cy="45720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05" name="Rectangle 15"/>
            <p:cNvSpPr/>
            <p:nvPr/>
          </p:nvSpPr>
          <p:spPr>
            <a:xfrm rot="821726">
              <a:off x="386794" y="1239069"/>
              <a:ext cx="1523999" cy="45720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To see: perception vs. measurement</a:t>
            </a:r>
          </a:p>
        </p:txBody>
      </p:sp>
      <p:pic>
        <p:nvPicPr>
          <p:cNvPr id="309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3524250"/>
            <a:ext cx="9334500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Text Box 6"/>
          <p:cNvSpPr txBox="1"/>
          <p:nvPr/>
        </p:nvSpPr>
        <p:spPr>
          <a:xfrm>
            <a:off x="8210549" y="10771672"/>
            <a:ext cx="8839201" cy="70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spcBef>
                <a:spcPts val="2100"/>
              </a:spcBef>
              <a:defRPr sz="3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by Roger Shepard (”Turning the Tables”) </a:t>
            </a:r>
          </a:p>
        </p:txBody>
      </p:sp>
      <p:sp>
        <p:nvSpPr>
          <p:cNvPr id="311" name="Freeform 13"/>
          <p:cNvSpPr/>
          <p:nvPr/>
        </p:nvSpPr>
        <p:spPr>
          <a:xfrm>
            <a:off x="7651750" y="3870325"/>
            <a:ext cx="3352801" cy="451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22"/>
                </a:moveTo>
                <a:lnTo>
                  <a:pt x="14134" y="21600"/>
                </a:lnTo>
                <a:lnTo>
                  <a:pt x="21600" y="0"/>
                </a:lnTo>
                <a:lnTo>
                  <a:pt x="7445" y="593"/>
                </a:lnTo>
                <a:lnTo>
                  <a:pt x="0" y="21022"/>
                </a:lnTo>
                <a:close/>
              </a:path>
            </a:pathLst>
          </a:cu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4400">
              <a:defRPr sz="3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2" name="Freeform 14"/>
          <p:cNvSpPr/>
          <p:nvPr/>
        </p:nvSpPr>
        <p:spPr>
          <a:xfrm rot="4350952">
            <a:off x="12619038" y="3989387"/>
            <a:ext cx="3352801" cy="4511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22"/>
                </a:moveTo>
                <a:lnTo>
                  <a:pt x="14134" y="21600"/>
                </a:lnTo>
                <a:lnTo>
                  <a:pt x="21600" y="0"/>
                </a:lnTo>
                <a:lnTo>
                  <a:pt x="7445" y="593"/>
                </a:lnTo>
                <a:lnTo>
                  <a:pt x="0" y="21022"/>
                </a:lnTo>
                <a:close/>
              </a:path>
            </a:pathLst>
          </a:cu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4400">
              <a:defRPr sz="3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3" name="Text Box 16"/>
          <p:cNvSpPr txBox="1"/>
          <p:nvPr/>
        </p:nvSpPr>
        <p:spPr>
          <a:xfrm>
            <a:off x="6153150" y="2724326"/>
            <a:ext cx="12954000" cy="70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spcBef>
                <a:spcPts val="2100"/>
              </a:spcBef>
              <a:defRPr sz="3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Depth processing is automatic, and we can not shut it down…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Rectangle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To see: perception vs. measurement</a:t>
            </a:r>
          </a:p>
        </p:txBody>
      </p:sp>
      <p:sp>
        <p:nvSpPr>
          <p:cNvPr id="316" name="Text Box 6"/>
          <p:cNvSpPr txBox="1"/>
          <p:nvPr/>
        </p:nvSpPr>
        <p:spPr>
          <a:xfrm>
            <a:off x="7989158" y="10798350"/>
            <a:ext cx="8839201" cy="70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spcBef>
                <a:spcPts val="2100"/>
              </a:spcBef>
              <a:defRPr sz="3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by Roger Shepard (”Turning the Tables”) </a:t>
            </a:r>
          </a:p>
        </p:txBody>
      </p:sp>
      <p:sp>
        <p:nvSpPr>
          <p:cNvPr id="317" name="Freeform 13"/>
          <p:cNvSpPr/>
          <p:nvPr/>
        </p:nvSpPr>
        <p:spPr>
          <a:xfrm>
            <a:off x="7651750" y="3870326"/>
            <a:ext cx="3352800" cy="4511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22"/>
                </a:moveTo>
                <a:lnTo>
                  <a:pt x="14134" y="21600"/>
                </a:lnTo>
                <a:lnTo>
                  <a:pt x="21600" y="0"/>
                </a:lnTo>
                <a:lnTo>
                  <a:pt x="7445" y="593"/>
                </a:lnTo>
                <a:lnTo>
                  <a:pt x="0" y="21022"/>
                </a:lnTo>
                <a:close/>
              </a:path>
            </a:pathLst>
          </a:cu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4400">
              <a:defRPr sz="3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8" name="Freeform 14"/>
          <p:cNvSpPr/>
          <p:nvPr/>
        </p:nvSpPr>
        <p:spPr>
          <a:xfrm rot="4350952">
            <a:off x="12619038" y="3989387"/>
            <a:ext cx="3352801" cy="4511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022"/>
                </a:moveTo>
                <a:lnTo>
                  <a:pt x="14134" y="21600"/>
                </a:lnTo>
                <a:lnTo>
                  <a:pt x="21600" y="0"/>
                </a:lnTo>
                <a:lnTo>
                  <a:pt x="7445" y="593"/>
                </a:lnTo>
                <a:lnTo>
                  <a:pt x="0" y="21022"/>
                </a:lnTo>
                <a:close/>
              </a:path>
            </a:pathLst>
          </a:cu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914400">
              <a:defRPr sz="3600" b="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9" name="Text Box 16"/>
          <p:cNvSpPr txBox="1"/>
          <p:nvPr/>
        </p:nvSpPr>
        <p:spPr>
          <a:xfrm>
            <a:off x="6153150" y="2724326"/>
            <a:ext cx="12954000" cy="701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spcBef>
                <a:spcPts val="2100"/>
              </a:spcBef>
              <a:defRPr sz="3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Depth processing is automatic, and we can not shut it down… 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asks: generic form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generic formulation</a:t>
            </a:r>
          </a:p>
        </p:txBody>
      </p:sp>
      <p:sp>
        <p:nvSpPr>
          <p:cNvPr id="322" name="Text"/>
          <p:cNvSpPr txBox="1"/>
          <p:nvPr/>
        </p:nvSpPr>
        <p:spPr>
          <a:xfrm>
            <a:off x="1836798" y="5747346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 b="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r>
              <a:t> </a:t>
            </a:r>
          </a:p>
        </p:txBody>
      </p:sp>
      <p:sp>
        <p:nvSpPr>
          <p:cNvPr id="323" name="Rectangle"/>
          <p:cNvSpPr/>
          <p:nvPr/>
        </p:nvSpPr>
        <p:spPr>
          <a:xfrm>
            <a:off x="9370365" y="4028931"/>
            <a:ext cx="6350387" cy="5658138"/>
          </a:xfrm>
          <a:prstGeom prst="rect">
            <a:avLst/>
          </a:prstGeom>
          <a:solidFill>
            <a:srgbClr val="D5D5D5"/>
          </a:solidFill>
          <a:ln w="889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8700" b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24" name="Line"/>
          <p:cNvSpPr/>
          <p:nvPr/>
        </p:nvSpPr>
        <p:spPr>
          <a:xfrm>
            <a:off x="15738234" y="6858000"/>
            <a:ext cx="2371545" cy="0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76200" tIns="76200" rIns="76200" bIns="76200"/>
          <a:lstStyle/>
          <a:p>
            <a:pPr algn="l" defTabSz="2172273">
              <a:defRPr sz="4200" b="0">
                <a:solidFill>
                  <a:srgbClr val="00473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5" name="Line"/>
          <p:cNvSpPr/>
          <p:nvPr/>
        </p:nvSpPr>
        <p:spPr>
          <a:xfrm>
            <a:off x="6981337" y="6858000"/>
            <a:ext cx="2371544" cy="0"/>
          </a:xfrm>
          <a:prstGeom prst="line">
            <a:avLst/>
          </a:prstGeom>
          <a:ln w="76200">
            <a:solidFill>
              <a:srgbClr val="000000"/>
            </a:solidFill>
            <a:tailEnd type="triangle"/>
          </a:ln>
        </p:spPr>
        <p:txBody>
          <a:bodyPr lIns="76200" tIns="76200" rIns="76200" bIns="76200"/>
          <a:lstStyle/>
          <a:p>
            <a:pPr algn="l" defTabSz="2172273">
              <a:defRPr sz="4200" b="0">
                <a:solidFill>
                  <a:srgbClr val="00473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26" name="Image /  Sequence"/>
          <p:cNvSpPr txBox="1"/>
          <p:nvPr/>
        </p:nvSpPr>
        <p:spPr>
          <a:xfrm>
            <a:off x="4904532" y="7790625"/>
            <a:ext cx="1921003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/ </a:t>
            </a:r>
            <a:br/>
            <a:r>
              <a:t>Sequence</a:t>
            </a:r>
          </a:p>
        </p:txBody>
      </p:sp>
      <p:sp>
        <p:nvSpPr>
          <p:cNvPr id="327" name="Labels"/>
          <p:cNvSpPr txBox="1"/>
          <p:nvPr/>
        </p:nvSpPr>
        <p:spPr>
          <a:xfrm>
            <a:off x="18536205" y="7784572"/>
            <a:ext cx="131330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Labels</a:t>
            </a:r>
          </a:p>
        </p:txBody>
      </p:sp>
      <p:sp>
        <p:nvSpPr>
          <p:cNvPr id="328" name="Image/sequence"/>
          <p:cNvSpPr txBox="1"/>
          <p:nvPr/>
        </p:nvSpPr>
        <p:spPr>
          <a:xfrm>
            <a:off x="17619138" y="8279278"/>
            <a:ext cx="314744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Image/sequence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9" name="Equation"/>
              <p:cNvSpPr txBox="1"/>
              <p:nvPr/>
            </p:nvSpPr>
            <p:spPr>
              <a:xfrm>
                <a:off x="5166771" y="4747695"/>
                <a:ext cx="1315086" cy="335476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sz="21800" dirty="0"/>
              </a:p>
            </p:txBody>
          </p:sp>
        </mc:Choice>
        <mc:Fallback>
          <p:sp>
            <p:nvSpPr>
              <p:cNvPr id="32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771" y="4747695"/>
                <a:ext cx="1315086" cy="3354765"/>
              </a:xfrm>
              <a:prstGeom prst="rect">
                <a:avLst/>
              </a:prstGeom>
              <a:blipFill>
                <a:blip r:embed="rId2"/>
                <a:stretch>
                  <a:fillRect l="-51923" r="-62500" b="-188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0" name="Equation"/>
              <p:cNvSpPr txBox="1"/>
              <p:nvPr/>
            </p:nvSpPr>
            <p:spPr>
              <a:xfrm>
                <a:off x="11184931" y="6047841"/>
                <a:ext cx="2721255" cy="162031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1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sz="1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1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1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400"/>
              </a:p>
            </p:txBody>
          </p:sp>
        </mc:Choice>
        <mc:Fallback>
          <p:sp>
            <p:nvSpPr>
              <p:cNvPr id="33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931" y="6047841"/>
                <a:ext cx="2721255" cy="1620318"/>
              </a:xfrm>
              <a:prstGeom prst="rect">
                <a:avLst/>
              </a:prstGeom>
              <a:blipFill>
                <a:blip r:embed="rId3"/>
                <a:stretch>
                  <a:fillRect l="-30698" r="-63721" b="-8828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1" name="Equation"/>
              <p:cNvSpPr txBox="1"/>
              <p:nvPr/>
            </p:nvSpPr>
            <p:spPr>
              <a:xfrm>
                <a:off x="18887515" y="4253787"/>
                <a:ext cx="1248640" cy="179405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sz="21800" dirty="0"/>
              </a:p>
            </p:txBody>
          </p:sp>
        </mc:Choice>
        <mc:Fallback>
          <p:sp>
            <p:nvSpPr>
              <p:cNvPr id="33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515" y="4253787"/>
                <a:ext cx="1248640" cy="1794054"/>
              </a:xfrm>
              <a:prstGeom prst="rect">
                <a:avLst/>
              </a:prstGeom>
              <a:blipFill>
                <a:blip r:embed="rId4"/>
                <a:stretch>
                  <a:fillRect l="-75758" r="-98990" b="-135211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Rounded Rectangle"/>
          <p:cNvSpPr/>
          <p:nvPr/>
        </p:nvSpPr>
        <p:spPr>
          <a:xfrm>
            <a:off x="3860800" y="2974379"/>
            <a:ext cx="9188649" cy="4596508"/>
          </a:xfrm>
          <a:prstGeom prst="roundRect">
            <a:avLst>
              <a:gd name="adj" fmla="val 15000"/>
            </a:avLst>
          </a:prstGeom>
          <a:solidFill>
            <a:schemeClr val="accent4">
              <a:hueOff val="366961"/>
              <a:satOff val="4172"/>
              <a:lumOff val="11129"/>
              <a:alpha val="61662"/>
            </a:schemeClr>
          </a:solidFill>
          <a:ln w="2413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9" name="Verification: is this a building?"/>
          <p:cNvSpPr txBox="1"/>
          <p:nvPr/>
        </p:nvSpPr>
        <p:spPr>
          <a:xfrm>
            <a:off x="15674911" y="2539175"/>
            <a:ext cx="553097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Verification: is this a building?</a:t>
            </a:r>
          </a:p>
        </p:txBody>
      </p:sp>
      <p:sp>
        <p:nvSpPr>
          <p:cNvPr id="340" name="Recognition: which building is this?"/>
          <p:cNvSpPr txBox="1"/>
          <p:nvPr/>
        </p:nvSpPr>
        <p:spPr>
          <a:xfrm>
            <a:off x="15755048" y="4190175"/>
            <a:ext cx="653910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Recognition: which building is this?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Image classification:  list all the objects present in the image"/>
          <p:cNvSpPr txBox="1"/>
          <p:nvPr/>
        </p:nvSpPr>
        <p:spPr>
          <a:xfrm>
            <a:off x="15438501" y="2228025"/>
            <a:ext cx="8746999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Image classification:  list all the objects present</a:t>
            </a:r>
            <a:br/>
            <a:r>
              <a:t>in the image</a:t>
            </a:r>
          </a:p>
        </p:txBody>
      </p:sp>
      <p:sp>
        <p:nvSpPr>
          <p:cNvPr id="345" name="Building…"/>
          <p:cNvSpPr txBox="1"/>
          <p:nvPr/>
        </p:nvSpPr>
        <p:spPr>
          <a:xfrm>
            <a:off x="16560800" y="3454400"/>
            <a:ext cx="5638800" cy="7535754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Building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Grass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People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Trees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Sky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Columns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…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cene categorization"/>
          <p:cNvSpPr txBox="1"/>
          <p:nvPr/>
        </p:nvSpPr>
        <p:spPr>
          <a:xfrm>
            <a:off x="16562324" y="2259775"/>
            <a:ext cx="395935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Scene categorization</a:t>
            </a:r>
          </a:p>
        </p:txBody>
      </p:sp>
      <p:sp>
        <p:nvSpPr>
          <p:cNvPr id="350" name="Outdoor…"/>
          <p:cNvSpPr txBox="1"/>
          <p:nvPr/>
        </p:nvSpPr>
        <p:spPr>
          <a:xfrm>
            <a:off x="16560800" y="3454400"/>
            <a:ext cx="5638800" cy="7535754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1081314"/>
                  <a:satOff val="4338"/>
                  <a:lumOff val="-893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Outdoor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Campus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Garden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Clear sky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Spring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Group picture</a:t>
            </a:r>
          </a:p>
          <a:p>
            <a:pPr algn="l" defTabSz="1828800">
              <a:lnSpc>
                <a:spcPct val="80000"/>
              </a:lnSpc>
              <a:spcBef>
                <a:spcPts val="3300"/>
              </a:spcBef>
              <a:buSzPct val="100000"/>
              <a:buChar char="•"/>
              <a:defRPr sz="5600" b="0">
                <a:latin typeface="Arial"/>
                <a:ea typeface="Arial"/>
                <a:cs typeface="Arial"/>
                <a:sym typeface="Arial"/>
              </a:defRPr>
            </a:pPr>
            <a:r>
              <a:t> …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Semantic segmentation:  Assign labels to all the pixels in the image"/>
          <p:cNvSpPr txBox="1"/>
          <p:nvPr/>
        </p:nvSpPr>
        <p:spPr>
          <a:xfrm>
            <a:off x="15558769" y="2202625"/>
            <a:ext cx="7695058" cy="103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Semantic segmentation: </a:t>
            </a:r>
            <a:br/>
            <a:r>
              <a:t>Assign labels to all the pixels in the image</a:t>
            </a:r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2159000"/>
            <a:ext cx="13158614" cy="9856640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Building"/>
          <p:cNvSpPr txBox="1"/>
          <p:nvPr/>
        </p:nvSpPr>
        <p:spPr>
          <a:xfrm>
            <a:off x="5349366" y="4291775"/>
            <a:ext cx="159486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Building</a:t>
            </a:r>
          </a:p>
        </p:txBody>
      </p:sp>
      <p:sp>
        <p:nvSpPr>
          <p:cNvPr id="357" name="People"/>
          <p:cNvSpPr txBox="1"/>
          <p:nvPr/>
        </p:nvSpPr>
        <p:spPr>
          <a:xfrm>
            <a:off x="8941752" y="8254175"/>
            <a:ext cx="136969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People</a:t>
            </a:r>
          </a:p>
        </p:txBody>
      </p:sp>
      <p:sp>
        <p:nvSpPr>
          <p:cNvPr id="358" name="Grass"/>
          <p:cNvSpPr txBox="1"/>
          <p:nvPr/>
        </p:nvSpPr>
        <p:spPr>
          <a:xfrm>
            <a:off x="2661412" y="9346375"/>
            <a:ext cx="1179577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Grass</a:t>
            </a:r>
          </a:p>
        </p:txBody>
      </p:sp>
      <p:sp>
        <p:nvSpPr>
          <p:cNvPr id="359" name="Tree"/>
          <p:cNvSpPr txBox="1"/>
          <p:nvPr/>
        </p:nvSpPr>
        <p:spPr>
          <a:xfrm>
            <a:off x="2805811" y="4291775"/>
            <a:ext cx="89077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Tree</a:t>
            </a:r>
          </a:p>
        </p:txBody>
      </p:sp>
      <p:sp>
        <p:nvSpPr>
          <p:cNvPr id="360" name="Sky"/>
          <p:cNvSpPr txBox="1"/>
          <p:nvPr/>
        </p:nvSpPr>
        <p:spPr>
          <a:xfrm>
            <a:off x="9745598" y="2259775"/>
            <a:ext cx="778003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Sky</a:t>
            </a:r>
          </a:p>
        </p:txBody>
      </p:sp>
      <p:sp>
        <p:nvSpPr>
          <p:cNvPr id="361" name="Related tasks:…"/>
          <p:cNvSpPr txBox="1"/>
          <p:nvPr/>
        </p:nvSpPr>
        <p:spPr>
          <a:xfrm>
            <a:off x="15698533" y="10487632"/>
            <a:ext cx="4813809" cy="150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Related tasks:</a:t>
            </a:r>
          </a:p>
          <a:p>
            <a:pPr marL="396874" indent="-396874" algn="l">
              <a:buSzPct val="125000"/>
              <a:buChar char="•"/>
            </a:pPr>
            <a:r>
              <a:t>Semantic segmentation</a:t>
            </a:r>
          </a:p>
          <a:p>
            <a:pPr marL="396874" indent="-396874" algn="l">
              <a:buSzPct val="125000"/>
              <a:buChar char="•"/>
            </a:pPr>
            <a:r>
              <a:t>Object categorization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Rounded Rectangle"/>
          <p:cNvSpPr/>
          <p:nvPr/>
        </p:nvSpPr>
        <p:spPr>
          <a:xfrm>
            <a:off x="7696200" y="7158831"/>
            <a:ext cx="1038821" cy="4445695"/>
          </a:xfrm>
          <a:prstGeom prst="roundRect">
            <a:avLst>
              <a:gd name="adj" fmla="val 41513"/>
            </a:avLst>
          </a:prstGeom>
          <a:solidFill>
            <a:schemeClr val="accent5">
              <a:hueOff val="-82419"/>
              <a:satOff val="-9513"/>
              <a:lumOff val="-16343"/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6" name="Rounded Rectangle"/>
          <p:cNvSpPr/>
          <p:nvPr/>
        </p:nvSpPr>
        <p:spPr>
          <a:xfrm>
            <a:off x="8610600" y="6574631"/>
            <a:ext cx="1038821" cy="4445695"/>
          </a:xfrm>
          <a:prstGeom prst="roundRect">
            <a:avLst>
              <a:gd name="adj" fmla="val 41513"/>
            </a:avLst>
          </a:prstGeom>
          <a:solidFill>
            <a:schemeClr val="accent1"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7" name="Rounded Rectangle"/>
          <p:cNvSpPr/>
          <p:nvPr/>
        </p:nvSpPr>
        <p:spPr>
          <a:xfrm>
            <a:off x="9372600" y="7362031"/>
            <a:ext cx="1038821" cy="3674269"/>
          </a:xfrm>
          <a:prstGeom prst="roundRect">
            <a:avLst>
              <a:gd name="adj" fmla="val 41513"/>
            </a:avLst>
          </a:prstGeom>
          <a:solidFill>
            <a:schemeClr val="accent5">
              <a:hueOff val="-152896"/>
              <a:lumOff val="12368"/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8" name="Rounded Rectangle"/>
          <p:cNvSpPr/>
          <p:nvPr/>
        </p:nvSpPr>
        <p:spPr>
          <a:xfrm>
            <a:off x="9956800" y="6976318"/>
            <a:ext cx="1203425" cy="4668739"/>
          </a:xfrm>
          <a:prstGeom prst="roundRect">
            <a:avLst>
              <a:gd name="adj" fmla="val 35835"/>
            </a:avLst>
          </a:prstGeom>
          <a:solidFill>
            <a:schemeClr val="accent4"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9" name="Detection: Locate all the people in this image"/>
          <p:cNvSpPr txBox="1"/>
          <p:nvPr/>
        </p:nvSpPr>
        <p:spPr>
          <a:xfrm>
            <a:off x="15431833" y="2539175"/>
            <a:ext cx="8303134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Detection: Locate all the people in this image</a:t>
            </a:r>
          </a:p>
        </p:txBody>
      </p:sp>
      <p:sp>
        <p:nvSpPr>
          <p:cNvPr id="370" name="Rounded Rectangle"/>
          <p:cNvSpPr/>
          <p:nvPr/>
        </p:nvSpPr>
        <p:spPr>
          <a:xfrm>
            <a:off x="11628387" y="7047309"/>
            <a:ext cx="339131" cy="592238"/>
          </a:xfrm>
          <a:prstGeom prst="roundRect">
            <a:avLst>
              <a:gd name="adj" fmla="val 35835"/>
            </a:avLst>
          </a:prstGeom>
          <a:solidFill>
            <a:schemeClr val="accent4"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1" name="Rounded Rectangle"/>
          <p:cNvSpPr/>
          <p:nvPr/>
        </p:nvSpPr>
        <p:spPr>
          <a:xfrm>
            <a:off x="11856987" y="7174309"/>
            <a:ext cx="339131" cy="592238"/>
          </a:xfrm>
          <a:prstGeom prst="roundRect">
            <a:avLst>
              <a:gd name="adj" fmla="val 35835"/>
            </a:avLst>
          </a:prstGeom>
          <a:solidFill>
            <a:schemeClr val="accent2">
              <a:hueOff val="260011"/>
              <a:satOff val="17755"/>
              <a:lumOff val="-25437"/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2" name="Rounded Rectangle"/>
          <p:cNvSpPr/>
          <p:nvPr/>
        </p:nvSpPr>
        <p:spPr>
          <a:xfrm>
            <a:off x="6719490" y="7106237"/>
            <a:ext cx="339131" cy="592238"/>
          </a:xfrm>
          <a:prstGeom prst="roundRect">
            <a:avLst>
              <a:gd name="adj" fmla="val 35835"/>
            </a:avLst>
          </a:prstGeom>
          <a:solidFill>
            <a:schemeClr val="accent5"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o se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see</a:t>
            </a:r>
          </a:p>
        </p:txBody>
      </p:sp>
      <p:sp>
        <p:nvSpPr>
          <p:cNvPr id="239" name="“What does it mean, to see? The plain man's answer (and Aristotle's, too). would be, to know what is where by looking.”"/>
          <p:cNvSpPr txBox="1"/>
          <p:nvPr/>
        </p:nvSpPr>
        <p:spPr>
          <a:xfrm>
            <a:off x="1859620" y="2451353"/>
            <a:ext cx="12211844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 algn="l" defTabSz="457200">
              <a:defRPr sz="6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“What does it mean, to see? The plain man's answer (and Aristotle's, too). would be, to know what is where by looking.” </a:t>
            </a:r>
          </a:p>
        </p:txBody>
      </p:sp>
      <p:sp>
        <p:nvSpPr>
          <p:cNvPr id="240" name="To discover from images what is present in the world, where things are, what actions are taking place, to predict and anticipate events in the world."/>
          <p:cNvSpPr txBox="1"/>
          <p:nvPr/>
        </p:nvSpPr>
        <p:spPr>
          <a:xfrm>
            <a:off x="1739701" y="6927849"/>
            <a:ext cx="13124856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2900" indent="-342900" algn="l" defTabSz="457200">
              <a:defRPr sz="64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	To discover from images what is present in the world, where things are, what actions are taking place, to predict and anticipate events in the world.</a:t>
            </a:r>
          </a:p>
        </p:txBody>
      </p:sp>
      <p:pic>
        <p:nvPicPr>
          <p:cNvPr id="24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3667" y="459353"/>
            <a:ext cx="9168832" cy="1180269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2162494"/>
            <a:ext cx="13025396" cy="9769047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Rounded Rectangle"/>
          <p:cNvSpPr/>
          <p:nvPr/>
        </p:nvSpPr>
        <p:spPr>
          <a:xfrm>
            <a:off x="8610600" y="6574631"/>
            <a:ext cx="1038821" cy="4788000"/>
          </a:xfrm>
          <a:prstGeom prst="roundRect">
            <a:avLst>
              <a:gd name="adj" fmla="val 41513"/>
            </a:avLst>
          </a:prstGeom>
          <a:solidFill>
            <a:schemeClr val="accent1">
              <a:alpha val="61662"/>
            </a:schemeClr>
          </a:solidFill>
          <a:ln w="165100">
            <a:solidFill>
              <a:srgbClr val="000000">
                <a:alpha val="61662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7" name="Recognition: who is this person?"/>
          <p:cNvSpPr txBox="1"/>
          <p:nvPr/>
        </p:nvSpPr>
        <p:spPr>
          <a:xfrm>
            <a:off x="15518574" y="2259775"/>
            <a:ext cx="604685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Recognition: who is this person?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/>
          <a:srcRect l="50723" t="44820" r="42378" b="44820"/>
          <a:stretch>
            <a:fillRect/>
          </a:stretch>
        </p:blipFill>
        <p:spPr>
          <a:xfrm>
            <a:off x="17032682" y="5020177"/>
            <a:ext cx="3599032" cy="4053739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Line"/>
          <p:cNvSpPr/>
          <p:nvPr/>
        </p:nvSpPr>
        <p:spPr>
          <a:xfrm flipV="1">
            <a:off x="9230447" y="5044975"/>
            <a:ext cx="7743600" cy="151368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0" name="Line"/>
          <p:cNvSpPr/>
          <p:nvPr/>
        </p:nvSpPr>
        <p:spPr>
          <a:xfrm>
            <a:off x="9103446" y="7244853"/>
            <a:ext cx="7997600" cy="17972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4692650"/>
            <a:ext cx="21928963" cy="7439749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14" y="2087667"/>
            <a:ext cx="12273859" cy="8083445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Rough 3D layout,  depth ordering"/>
          <p:cNvSpPr txBox="1"/>
          <p:nvPr/>
        </p:nvSpPr>
        <p:spPr>
          <a:xfrm>
            <a:off x="14224000" y="2371442"/>
            <a:ext cx="7515245" cy="223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/>
          <a:p>
            <a:pPr algn="l" defTabSz="1828800">
              <a:defRPr sz="7200" b="0">
                <a:latin typeface="Arial"/>
                <a:ea typeface="Arial"/>
                <a:cs typeface="Arial"/>
                <a:sym typeface="Arial"/>
              </a:defRPr>
            </a:pPr>
            <a:r>
              <a:t>Rough 3D layout, </a:t>
            </a:r>
            <a:br/>
            <a:r>
              <a:t>depth ordering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pic>
        <p:nvPicPr>
          <p:cNvPr id="388" name="1522662218_large-image_dali-persistence-of-memory-lg.jpg" descr="1522662218_large-image_dali-persistence-of-memory-l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542" y="2214326"/>
            <a:ext cx="11906472" cy="8766140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Making new images"/>
          <p:cNvSpPr txBox="1"/>
          <p:nvPr/>
        </p:nvSpPr>
        <p:spPr>
          <a:xfrm>
            <a:off x="14224000" y="2371442"/>
            <a:ext cx="8276501" cy="119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7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Making new images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grpSp>
        <p:nvGrpSpPr>
          <p:cNvPr id="394" name="1.png"/>
          <p:cNvGrpSpPr/>
          <p:nvPr/>
        </p:nvGrpSpPr>
        <p:grpSpPr>
          <a:xfrm>
            <a:off x="2124697" y="3902134"/>
            <a:ext cx="9567940" cy="7532981"/>
            <a:chOff x="0" y="0"/>
            <a:chExt cx="9567939" cy="7532979"/>
          </a:xfrm>
        </p:grpSpPr>
        <p:pic>
          <p:nvPicPr>
            <p:cNvPr id="393" name="1.png" descr="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9313940" cy="72027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2" name="1.png" descr="1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567940" cy="7532980"/>
            </a:xfrm>
            <a:prstGeom prst="rect">
              <a:avLst/>
            </a:prstGeom>
            <a:effectLst/>
          </p:spPr>
        </p:pic>
      </p:grpSp>
      <p:sp>
        <p:nvSpPr>
          <p:cNvPr id="395" name="Adding missing content"/>
          <p:cNvSpPr txBox="1"/>
          <p:nvPr/>
        </p:nvSpPr>
        <p:spPr>
          <a:xfrm>
            <a:off x="7583815" y="2541334"/>
            <a:ext cx="9649888" cy="119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7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Adding missing content</a:t>
            </a:r>
          </a:p>
        </p:txBody>
      </p:sp>
      <p:sp>
        <p:nvSpPr>
          <p:cNvPr id="396" name="Arrow"/>
          <p:cNvSpPr/>
          <p:nvPr/>
        </p:nvSpPr>
        <p:spPr>
          <a:xfrm>
            <a:off x="11773758" y="683067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7" name="Input image"/>
          <p:cNvSpPr txBox="1"/>
          <p:nvPr/>
        </p:nvSpPr>
        <p:spPr>
          <a:xfrm>
            <a:off x="5395277" y="11212640"/>
            <a:ext cx="22650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Input image</a:t>
            </a:r>
          </a:p>
        </p:txBody>
      </p:sp>
      <p:grpSp>
        <p:nvGrpSpPr>
          <p:cNvPr id="402" name="Group"/>
          <p:cNvGrpSpPr/>
          <p:nvPr/>
        </p:nvGrpSpPr>
        <p:grpSpPr>
          <a:xfrm>
            <a:off x="13124881" y="3902134"/>
            <a:ext cx="9567940" cy="7870956"/>
            <a:chOff x="-127000" y="-88900"/>
            <a:chExt cx="9567939" cy="7870954"/>
          </a:xfrm>
        </p:grpSpPr>
        <p:grpSp>
          <p:nvGrpSpPr>
            <p:cNvPr id="400" name="1_o.png"/>
            <p:cNvGrpSpPr/>
            <p:nvPr/>
          </p:nvGrpSpPr>
          <p:grpSpPr>
            <a:xfrm>
              <a:off x="-127000" y="-88900"/>
              <a:ext cx="9567940" cy="7532980"/>
              <a:chOff x="0" y="0"/>
              <a:chExt cx="9567939" cy="7532979"/>
            </a:xfrm>
          </p:grpSpPr>
          <p:pic>
            <p:nvPicPr>
              <p:cNvPr id="399" name="1_o.png" descr="1_o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0" y="88900"/>
                <a:ext cx="9313940" cy="7202780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98" name="1_o.png" descr="1_o.png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567940" cy="7532980"/>
              </a:xfrm>
              <a:prstGeom prst="rect">
                <a:avLst/>
              </a:prstGeom>
              <a:effectLst/>
            </p:spPr>
          </p:pic>
        </p:grpSp>
        <p:sp>
          <p:nvSpPr>
            <p:cNvPr id="401" name="Colorized output"/>
            <p:cNvSpPr txBox="1"/>
            <p:nvPr/>
          </p:nvSpPr>
          <p:spPr>
            <a:xfrm>
              <a:off x="3259007" y="7221606"/>
              <a:ext cx="3147823" cy="560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Colorized output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asks: what humans care abo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Tasks: what humans care about</a:t>
            </a:r>
          </a:p>
        </p:txBody>
      </p:sp>
      <p:sp>
        <p:nvSpPr>
          <p:cNvPr id="405" name="Predicting future events"/>
          <p:cNvSpPr txBox="1"/>
          <p:nvPr/>
        </p:nvSpPr>
        <p:spPr>
          <a:xfrm>
            <a:off x="7500146" y="3150934"/>
            <a:ext cx="9802138" cy="119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1828800">
              <a:defRPr sz="72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Predicting future events</a:t>
            </a:r>
          </a:p>
        </p:txBody>
      </p:sp>
      <p:sp>
        <p:nvSpPr>
          <p:cNvPr id="406" name="Arrow"/>
          <p:cNvSpPr/>
          <p:nvPr/>
        </p:nvSpPr>
        <p:spPr>
          <a:xfrm>
            <a:off x="11773758" y="683067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7" name="What is going to happen?"/>
          <p:cNvSpPr txBox="1"/>
          <p:nvPr/>
        </p:nvSpPr>
        <p:spPr>
          <a:xfrm>
            <a:off x="4160059" y="10504020"/>
            <a:ext cx="473545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What is going to happen?</a:t>
            </a:r>
          </a:p>
        </p:txBody>
      </p:sp>
      <p:pic>
        <p:nvPicPr>
          <p:cNvPr id="408" name="Image" descr="Image"/>
          <p:cNvPicPr>
            <a:picLocks noChangeAspect="1"/>
          </p:cNvPicPr>
          <p:nvPr/>
        </p:nvPicPr>
        <p:blipFill>
          <a:blip r:embed="rId2"/>
          <a:srcRect b="1847"/>
          <a:stretch>
            <a:fillRect/>
          </a:stretch>
        </p:blipFill>
        <p:spPr>
          <a:xfrm>
            <a:off x="1833149" y="4796752"/>
            <a:ext cx="9389302" cy="525591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5067" y="4796752"/>
            <a:ext cx="9489269" cy="535483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500" y="4182818"/>
            <a:ext cx="7593000" cy="6564553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Medical applications"/>
          <p:cNvSpPr txBox="1"/>
          <p:nvPr/>
        </p:nvSpPr>
        <p:spPr>
          <a:xfrm>
            <a:off x="8821841" y="2968629"/>
            <a:ext cx="6740318" cy="1033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Medical applications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61" y="3121877"/>
            <a:ext cx="5024516" cy="5024516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Robotics"/>
          <p:cNvSpPr txBox="1"/>
          <p:nvPr/>
        </p:nvSpPr>
        <p:spPr>
          <a:xfrm>
            <a:off x="3287375" y="2195543"/>
            <a:ext cx="2669077" cy="7743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Robotics</a:t>
            </a:r>
          </a:p>
        </p:txBody>
      </p:sp>
      <p:pic>
        <p:nvPicPr>
          <p:cNvPr id="247" name="image5.png" descr="image5.png"/>
          <p:cNvPicPr>
            <a:picLocks noChangeAspect="1"/>
          </p:cNvPicPr>
          <p:nvPr/>
        </p:nvPicPr>
        <p:blipFill>
          <a:blip r:embed="rId4"/>
          <a:srcRect t="29595" b="15091"/>
          <a:stretch>
            <a:fillRect/>
          </a:stretch>
        </p:blipFill>
        <p:spPr>
          <a:xfrm>
            <a:off x="16750469" y="3431677"/>
            <a:ext cx="7364418" cy="2713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7.png" descr="image7.png"/>
          <p:cNvPicPr>
            <a:picLocks noChangeAspect="1"/>
          </p:cNvPicPr>
          <p:nvPr/>
        </p:nvPicPr>
        <p:blipFill>
          <a:blip r:embed="rId5"/>
          <a:srcRect l="24468" t="20297" r="21489" b="3613"/>
          <a:stretch>
            <a:fillRect/>
          </a:stretch>
        </p:blipFill>
        <p:spPr>
          <a:xfrm>
            <a:off x="2414253" y="9208733"/>
            <a:ext cx="4682273" cy="439783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Driving"/>
          <p:cNvSpPr txBox="1"/>
          <p:nvPr/>
        </p:nvSpPr>
        <p:spPr>
          <a:xfrm>
            <a:off x="3456054" y="8298392"/>
            <a:ext cx="2598730" cy="92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Driving</a:t>
            </a:r>
          </a:p>
        </p:txBody>
      </p:sp>
      <p:sp>
        <p:nvSpPr>
          <p:cNvPr id="250" name="Gaming"/>
          <p:cNvSpPr txBox="1"/>
          <p:nvPr/>
        </p:nvSpPr>
        <p:spPr>
          <a:xfrm>
            <a:off x="19129440" y="2307746"/>
            <a:ext cx="2606469" cy="91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Gaming</a:t>
            </a:r>
          </a:p>
        </p:txBody>
      </p:sp>
      <p:pic>
        <p:nvPicPr>
          <p:cNvPr id="251" name="gnphwadsff1l_iadafuuivkaaaaabj0jaaab.jpg" descr="gnphwadsff1l_iadafuuivkaaaaabj0jaaab.jpg"/>
          <p:cNvPicPr>
            <a:picLocks noChangeAspect="1"/>
          </p:cNvPicPr>
          <p:nvPr/>
        </p:nvPicPr>
        <p:blipFill>
          <a:blip r:embed="rId6"/>
          <a:srcRect l="66562"/>
          <a:stretch>
            <a:fillRect/>
          </a:stretch>
        </p:blipFill>
        <p:spPr>
          <a:xfrm>
            <a:off x="20538351" y="6551155"/>
            <a:ext cx="3384035" cy="6930235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Accessibility"/>
          <p:cNvSpPr txBox="1"/>
          <p:nvPr/>
        </p:nvSpPr>
        <p:spPr>
          <a:xfrm>
            <a:off x="16487233" y="9558609"/>
            <a:ext cx="4120642" cy="91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Accessibility</a:t>
            </a:r>
          </a:p>
        </p:txBody>
      </p:sp>
      <p:sp>
        <p:nvSpPr>
          <p:cNvPr id="253" name="Exciting times in computer vision"/>
          <p:cNvSpPr txBox="1">
            <a:spLocks noGrp="1"/>
          </p:cNvSpPr>
          <p:nvPr>
            <p:ph type="title"/>
          </p:nvPr>
        </p:nvSpPr>
        <p:spPr>
          <a:xfrm>
            <a:off x="2163496" y="-226464"/>
            <a:ext cx="21005801" cy="2286001"/>
          </a:xfrm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r>
              <a:t>Exciting times in computer vision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2"/>
          <p:cNvSpPr txBox="1">
            <a:spLocks noGrp="1"/>
          </p:cNvSpPr>
          <p:nvPr>
            <p:ph type="title"/>
          </p:nvPr>
        </p:nvSpPr>
        <p:spPr>
          <a:xfrm>
            <a:off x="1689100" y="129403"/>
            <a:ext cx="21005800" cy="2286001"/>
          </a:xfrm>
          <a:prstGeom prst="rect">
            <a:avLst/>
          </a:prstGeom>
        </p:spPr>
        <p:txBody>
          <a:bodyPr/>
          <a:lstStyle>
            <a:lvl1pPr defTabSz="792479">
              <a:defRPr sz="10752"/>
            </a:lvl1pPr>
          </a:lstStyle>
          <a:p>
            <a:r>
              <a:t>Exciting times in computer vision</a:t>
            </a:r>
          </a:p>
        </p:txBody>
      </p:sp>
      <p:pic>
        <p:nvPicPr>
          <p:cNvPr id="256" name="Picture 1" descr="Picture 1"/>
          <p:cNvPicPr>
            <a:picLocks noChangeAspect="1"/>
          </p:cNvPicPr>
          <p:nvPr/>
        </p:nvPicPr>
        <p:blipFill>
          <a:blip r:embed="rId3"/>
          <a:srcRect l="5418" t="1899" r="18858" b="21560"/>
          <a:stretch>
            <a:fillRect/>
          </a:stretch>
        </p:blipFill>
        <p:spPr>
          <a:xfrm>
            <a:off x="16903591" y="3397150"/>
            <a:ext cx="6583760" cy="658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7" y="0"/>
                </a:moveTo>
                <a:cubicBezTo>
                  <a:pt x="598" y="0"/>
                  <a:pt x="0" y="598"/>
                  <a:pt x="0" y="1337"/>
                </a:cubicBezTo>
                <a:lnTo>
                  <a:pt x="0" y="20261"/>
                </a:lnTo>
                <a:cubicBezTo>
                  <a:pt x="0" y="21000"/>
                  <a:pt x="598" y="21600"/>
                  <a:pt x="1337" y="21600"/>
                </a:cubicBezTo>
                <a:lnTo>
                  <a:pt x="20261" y="21600"/>
                </a:lnTo>
                <a:cubicBezTo>
                  <a:pt x="21000" y="21600"/>
                  <a:pt x="21600" y="21000"/>
                  <a:pt x="21600" y="20261"/>
                </a:cubicBezTo>
                <a:lnTo>
                  <a:pt x="21600" y="1337"/>
                </a:lnTo>
                <a:cubicBezTo>
                  <a:pt x="21600" y="598"/>
                  <a:pt x="21000" y="0"/>
                  <a:pt x="20261" y="0"/>
                </a:cubicBezTo>
                <a:lnTo>
                  <a:pt x="133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TextBox 4"/>
          <p:cNvSpPr txBox="1"/>
          <p:nvPr/>
        </p:nvSpPr>
        <p:spPr>
          <a:xfrm>
            <a:off x="18176506" y="2423397"/>
            <a:ext cx="4385689" cy="98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“A cup of cat”</a:t>
            </a:r>
          </a:p>
        </p:txBody>
      </p:sp>
      <p:pic>
        <p:nvPicPr>
          <p:cNvPr id="258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648" y="3397150"/>
            <a:ext cx="6583681" cy="6583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3" y="0"/>
                </a:moveTo>
                <a:cubicBezTo>
                  <a:pt x="691" y="0"/>
                  <a:pt x="0" y="691"/>
                  <a:pt x="0" y="1543"/>
                </a:cubicBezTo>
                <a:lnTo>
                  <a:pt x="0" y="20057"/>
                </a:lnTo>
                <a:cubicBezTo>
                  <a:pt x="0" y="20909"/>
                  <a:pt x="691" y="21600"/>
                  <a:pt x="1543" y="21600"/>
                </a:cubicBezTo>
                <a:lnTo>
                  <a:pt x="20057" y="21600"/>
                </a:lnTo>
                <a:cubicBezTo>
                  <a:pt x="20909" y="21600"/>
                  <a:pt x="21600" y="20909"/>
                  <a:pt x="21600" y="20057"/>
                </a:cubicBezTo>
                <a:lnTo>
                  <a:pt x="21600" y="1543"/>
                </a:lnTo>
                <a:cubicBezTo>
                  <a:pt x="21600" y="691"/>
                  <a:pt x="20909" y="0"/>
                  <a:pt x="20057" y="0"/>
                </a:cubicBezTo>
                <a:lnTo>
                  <a:pt x="154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9" name="TextBox 8"/>
          <p:cNvSpPr txBox="1"/>
          <p:nvPr/>
        </p:nvSpPr>
        <p:spPr>
          <a:xfrm>
            <a:off x="1380205" y="2423397"/>
            <a:ext cx="5361504" cy="98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“A cup of coffee”</a:t>
            </a:r>
          </a:p>
        </p:txBody>
      </p:sp>
      <p:pic>
        <p:nvPicPr>
          <p:cNvPr id="260" name="Picture 10" descr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121" y="3397150"/>
            <a:ext cx="6583681" cy="6583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3" y="0"/>
                </a:moveTo>
                <a:cubicBezTo>
                  <a:pt x="691" y="0"/>
                  <a:pt x="0" y="691"/>
                  <a:pt x="0" y="1543"/>
                </a:cubicBezTo>
                <a:lnTo>
                  <a:pt x="0" y="20057"/>
                </a:lnTo>
                <a:cubicBezTo>
                  <a:pt x="0" y="20909"/>
                  <a:pt x="691" y="21600"/>
                  <a:pt x="1543" y="21600"/>
                </a:cubicBezTo>
                <a:lnTo>
                  <a:pt x="20057" y="21600"/>
                </a:lnTo>
                <a:cubicBezTo>
                  <a:pt x="20909" y="21600"/>
                  <a:pt x="21600" y="20909"/>
                  <a:pt x="21600" y="20057"/>
                </a:cubicBezTo>
                <a:lnTo>
                  <a:pt x="21600" y="1543"/>
                </a:lnTo>
                <a:cubicBezTo>
                  <a:pt x="21600" y="691"/>
                  <a:pt x="20909" y="0"/>
                  <a:pt x="20057" y="0"/>
                </a:cubicBezTo>
                <a:lnTo>
                  <a:pt x="154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61" name="TextBox 11"/>
          <p:cNvSpPr txBox="1"/>
          <p:nvPr/>
        </p:nvSpPr>
        <p:spPr>
          <a:xfrm>
            <a:off x="10904292" y="2423397"/>
            <a:ext cx="2250699" cy="98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defTabSz="18288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“A cat”</a:t>
            </a:r>
          </a:p>
        </p:txBody>
      </p:sp>
      <p:sp>
        <p:nvSpPr>
          <p:cNvPr id="262" name="Content Placeholder 1"/>
          <p:cNvSpPr txBox="1"/>
          <p:nvPr/>
        </p:nvSpPr>
        <p:spPr>
          <a:xfrm>
            <a:off x="511051" y="12692731"/>
            <a:ext cx="6583760" cy="1161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normAutofit/>
          </a:bodyPr>
          <a:lstStyle>
            <a:lvl1pPr algn="l" defTabSz="1828800">
              <a:lnSpc>
                <a:spcPct val="90000"/>
              </a:lnSpc>
              <a:spcBef>
                <a:spcPts val="2000"/>
              </a:spcBef>
              <a:defRPr sz="44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DALL-E 2 (Open AI)</a:t>
            </a:r>
          </a:p>
        </p:txBody>
      </p:sp>
      <p:sp>
        <p:nvSpPr>
          <p:cNvPr id="263" name="https://www.reddit.com/r/dalle2/comments/y4mygn/a_cup_of_cat/"/>
          <p:cNvSpPr txBox="1"/>
          <p:nvPr/>
        </p:nvSpPr>
        <p:spPr>
          <a:xfrm>
            <a:off x="16171835" y="12601409"/>
            <a:ext cx="805689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 b="0"/>
            </a:lvl1pPr>
          </a:lstStyle>
          <a:p>
            <a:r>
              <a:t>https://www.reddit.com/r/dalle2/comments/y4mygn/a_cup_of_cat/</a:t>
            </a:r>
          </a:p>
        </p:txBody>
      </p:sp>
      <p:sp>
        <p:nvSpPr>
          <p:cNvPr id="264" name="Slide credit: Shuang Li"/>
          <p:cNvSpPr txBox="1"/>
          <p:nvPr/>
        </p:nvSpPr>
        <p:spPr>
          <a:xfrm>
            <a:off x="20024876" y="13133667"/>
            <a:ext cx="417804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Slide credit: Shuang Li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6" animBg="1" advAuto="0"/>
      <p:bldP spid="257" grpId="5" animBg="1" advAuto="0"/>
      <p:bldP spid="258" grpId="2" animBg="1" advAuto="0"/>
      <p:bldP spid="259" grpId="1" animBg="1" advAuto="0"/>
      <p:bldP spid="260" grpId="4" animBg="1" advAuto="0"/>
      <p:bldP spid="261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31" y="2140413"/>
            <a:ext cx="10178588" cy="1017858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some of us started…</a:t>
            </a:r>
          </a:p>
        </p:txBody>
      </p:sp>
      <p:grpSp>
        <p:nvGrpSpPr>
          <p:cNvPr id="278" name="Group 13"/>
          <p:cNvGrpSpPr/>
          <p:nvPr/>
        </p:nvGrpSpPr>
        <p:grpSpPr>
          <a:xfrm>
            <a:off x="6291298" y="3978630"/>
            <a:ext cx="9807455" cy="6791259"/>
            <a:chOff x="0" y="0"/>
            <a:chExt cx="9807454" cy="6791257"/>
          </a:xfrm>
        </p:grpSpPr>
        <p:sp>
          <p:nvSpPr>
            <p:cNvPr id="270" name="Rectangle 3"/>
            <p:cNvSpPr/>
            <p:nvPr/>
          </p:nvSpPr>
          <p:spPr>
            <a:xfrm>
              <a:off x="0" y="1317317"/>
              <a:ext cx="2360083" cy="3933161"/>
            </a:xfrm>
            <a:prstGeom prst="rect">
              <a:avLst/>
            </a:prstGeom>
            <a:noFill/>
            <a:ln w="114300" cap="flat">
              <a:solidFill>
                <a:srgbClr val="FF00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1" name="TextBox 4"/>
            <p:cNvSpPr txBox="1"/>
            <p:nvPr/>
          </p:nvSpPr>
          <p:spPr>
            <a:xfrm>
              <a:off x="26222" y="1369759"/>
              <a:ext cx="2316964" cy="10144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914400">
                <a:defRPr sz="56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Sheep</a:t>
              </a:r>
            </a:p>
          </p:txBody>
        </p:sp>
        <p:sp>
          <p:nvSpPr>
            <p:cNvPr id="272" name="Rectangle 5"/>
            <p:cNvSpPr/>
            <p:nvPr/>
          </p:nvSpPr>
          <p:spPr>
            <a:xfrm>
              <a:off x="6601948" y="0"/>
              <a:ext cx="3205507" cy="2261276"/>
            </a:xfrm>
            <a:prstGeom prst="rect">
              <a:avLst/>
            </a:prstGeom>
            <a:noFill/>
            <a:ln w="114300" cap="flat">
              <a:solidFill>
                <a:srgbClr val="0080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3" name="TextBox 6"/>
            <p:cNvSpPr txBox="1"/>
            <p:nvPr/>
          </p:nvSpPr>
          <p:spPr>
            <a:xfrm>
              <a:off x="6628171" y="52441"/>
              <a:ext cx="2854975" cy="10396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914400">
                <a:defRPr sz="56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Airplane</a:t>
              </a:r>
            </a:p>
          </p:txBody>
        </p:sp>
        <p:sp>
          <p:nvSpPr>
            <p:cNvPr id="274" name="Rectangle 7"/>
            <p:cNvSpPr/>
            <p:nvPr/>
          </p:nvSpPr>
          <p:spPr>
            <a:xfrm>
              <a:off x="2924426" y="2458516"/>
              <a:ext cx="6253674" cy="1612014"/>
            </a:xfrm>
            <a:prstGeom prst="rect">
              <a:avLst/>
            </a:prstGeom>
            <a:noFill/>
            <a:ln w="152400" cap="flat">
              <a:solidFill>
                <a:srgbClr val="FFFF00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5" name="TextBox 8"/>
            <p:cNvSpPr txBox="1"/>
            <p:nvPr/>
          </p:nvSpPr>
          <p:spPr>
            <a:xfrm>
              <a:off x="2950648" y="2510958"/>
              <a:ext cx="1511230" cy="8298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914400">
                <a:defRPr sz="56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Bed</a:t>
              </a:r>
            </a:p>
          </p:txBody>
        </p:sp>
        <p:sp>
          <p:nvSpPr>
            <p:cNvPr id="276" name="Rectangle 10"/>
            <p:cNvSpPr/>
            <p:nvPr/>
          </p:nvSpPr>
          <p:spPr>
            <a:xfrm>
              <a:off x="6182379" y="2858097"/>
              <a:ext cx="2360084" cy="3933161"/>
            </a:xfrm>
            <a:prstGeom prst="rect">
              <a:avLst/>
            </a:prstGeom>
            <a:noFill/>
            <a:ln w="152400" cap="flat">
              <a:solidFill>
                <a:srgbClr val="C3D69B"/>
              </a:solidFill>
              <a:prstDash val="solid"/>
              <a:round/>
            </a:ln>
            <a:effectLst>
              <a:outerShdw blurRad="76200" dist="381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914400">
                <a:defRPr sz="36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77" name="TextBox 11"/>
            <p:cNvSpPr txBox="1"/>
            <p:nvPr/>
          </p:nvSpPr>
          <p:spPr>
            <a:xfrm>
              <a:off x="6202316" y="5864930"/>
              <a:ext cx="2085458" cy="88463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914400">
                <a:defRPr sz="5600" b="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Horse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1" animBg="1" advAuto="0"/>
      <p:bldP spid="278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Why is vision har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is vision hard?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995" y="3316261"/>
            <a:ext cx="11944780" cy="7851445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What the machine gets"/>
          <p:cNvSpPr txBox="1"/>
          <p:nvPr/>
        </p:nvSpPr>
        <p:spPr>
          <a:xfrm>
            <a:off x="13992225" y="2521733"/>
            <a:ext cx="6000751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/>
            </a:lvl1pPr>
          </a:lstStyle>
          <a:p>
            <a:r>
              <a:t>What the machine gets</a:t>
            </a:r>
          </a:p>
        </p:txBody>
      </p:sp>
      <p:sp>
        <p:nvSpPr>
          <p:cNvPr id="284" name="The in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The input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534" y="4642508"/>
            <a:ext cx="5090393" cy="521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What we see"/>
          <p:cNvSpPr txBox="1"/>
          <p:nvPr/>
        </p:nvSpPr>
        <p:spPr>
          <a:xfrm>
            <a:off x="4326946" y="3856891"/>
            <a:ext cx="3405569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/>
            </a:lvl1pPr>
          </a:lstStyle>
          <a:p>
            <a:r>
              <a:t>What we see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995" y="3316261"/>
            <a:ext cx="11944780" cy="7851445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What the machine gets"/>
          <p:cNvSpPr txBox="1"/>
          <p:nvPr/>
        </p:nvSpPr>
        <p:spPr>
          <a:xfrm>
            <a:off x="13992225" y="2521733"/>
            <a:ext cx="6000751" cy="771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 b="0"/>
            </a:lvl1pPr>
          </a:lstStyle>
          <a:p>
            <a:r>
              <a:t>What the machine gets</a:t>
            </a:r>
          </a:p>
        </p:txBody>
      </p:sp>
      <p:sp>
        <p:nvSpPr>
          <p:cNvPr id="290" name="The camera is a measurement device, not a vision system"/>
          <p:cNvSpPr txBox="1"/>
          <p:nvPr/>
        </p:nvSpPr>
        <p:spPr>
          <a:xfrm>
            <a:off x="7160992" y="12558343"/>
            <a:ext cx="1059751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The camera is a measurement device, not a vision system</a:t>
            </a:r>
          </a:p>
        </p:txBody>
      </p:sp>
      <p:sp>
        <p:nvSpPr>
          <p:cNvPr id="291" name="The in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The input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6" y="2867025"/>
            <a:ext cx="10267951" cy="798195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r>
              <a:t>To see: perception vs. measurement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Macintosh PowerPoint</Application>
  <PresentationFormat>Custom</PresentationFormat>
  <Paragraphs>103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Cambria Math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Times New Roman</vt:lpstr>
      <vt:lpstr>Times Roman</vt:lpstr>
      <vt:lpstr>White</vt:lpstr>
      <vt:lpstr>Lecture 1</vt:lpstr>
      <vt:lpstr>To see</vt:lpstr>
      <vt:lpstr>Exciting times in computer vision</vt:lpstr>
      <vt:lpstr>Exciting times in computer vision</vt:lpstr>
      <vt:lpstr>When some of us started…</vt:lpstr>
      <vt:lpstr>Why is vision hard?</vt:lpstr>
      <vt:lpstr>The input</vt:lpstr>
      <vt:lpstr>The input</vt:lpstr>
      <vt:lpstr>To see: perception vs. measurement</vt:lpstr>
      <vt:lpstr>To see: perception vs. measurement</vt:lpstr>
      <vt:lpstr>To see: perception vs. measurement</vt:lpstr>
      <vt:lpstr>To see: perception vs. measurement</vt:lpstr>
      <vt:lpstr>Tasks: generic formulation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  <vt:lpstr>Tasks: what humans care about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Pless, Robert Bryan</cp:lastModifiedBy>
  <cp:revision>1</cp:revision>
  <cp:lastPrinted>2024-08-27T15:30:10Z</cp:lastPrinted>
  <dcterms:modified xsi:type="dcterms:W3CDTF">2024-08-27T15:30:14Z</dcterms:modified>
</cp:coreProperties>
</file>